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9" r:id="rId2"/>
    <p:sldId id="306" r:id="rId3"/>
    <p:sldId id="268" r:id="rId4"/>
    <p:sldId id="304" r:id="rId5"/>
    <p:sldId id="275" r:id="rId6"/>
    <p:sldId id="280" r:id="rId7"/>
    <p:sldId id="305" r:id="rId8"/>
    <p:sldId id="285" r:id="rId9"/>
    <p:sldId id="297" r:id="rId10"/>
    <p:sldId id="302" r:id="rId11"/>
    <p:sldId id="303" r:id="rId12"/>
  </p:sldIdLst>
  <p:sldSz cx="9144000" cy="6858000" type="screen4x3"/>
  <p:notesSz cx="6799263" cy="9929813"/>
  <p:embeddedFontLst>
    <p:embeddedFont>
      <p:font typeface="Cabin" panose="020B0803050202020004" pitchFamily="34" charset="0"/>
      <p:regular r:id="rId14"/>
      <p:bold r:id="rId15"/>
      <p:italic r:id="rId16"/>
      <p:boldItalic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2" roundtripDataSignature="AMtx7mh/+ctqXe1DxcwemmQSSOntn7nj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B97C7F-6213-45C9-8FC9-68B2963F8475}">
  <a:tblStyle styleId="{4CB97C7F-6213-45C9-8FC9-68B2963F847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7F42672-7A86-41BF-A75A-8E21A81F4D1D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6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6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347" cy="49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1342" y="0"/>
            <a:ext cx="2946347" cy="49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1600"/>
            <a:ext cx="2946347" cy="49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ba27a066c5_1_1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ba27a066c5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3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8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9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4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5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7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7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5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4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0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0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1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2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2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52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52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52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5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5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5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5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295422" y="346066"/>
            <a:ext cx="87360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  <a:buSzPct val="74074"/>
              <a:buFont typeface="Arial"/>
              <a:buNone/>
            </a:pPr>
            <a:r>
              <a:rPr lang="en-GB" sz="4900" b="1" dirty="0">
                <a:solidFill>
                  <a:srgbClr val="5B9BD5"/>
                </a:solidFill>
                <a:latin typeface="Cabin"/>
                <a:ea typeface="Cabin"/>
                <a:cs typeface="Cabin"/>
                <a:sym typeface="Cabin"/>
              </a:rPr>
              <a:t>   Our Group Guidelines</a:t>
            </a:r>
            <a:br>
              <a:rPr lang="en-GB" sz="2400" b="1" dirty="0">
                <a:solidFill>
                  <a:srgbClr val="5B9BD5"/>
                </a:solidFill>
                <a:latin typeface="Cabin"/>
                <a:ea typeface="Cabin"/>
                <a:cs typeface="Cabin"/>
                <a:sym typeface="Cabin"/>
              </a:rPr>
            </a:br>
            <a:br>
              <a:rPr lang="en-GB" sz="2400" b="1" dirty="0">
                <a:solidFill>
                  <a:srgbClr val="5B9BD5"/>
                </a:solidFill>
                <a:latin typeface="Cabin"/>
                <a:ea typeface="Cabin"/>
                <a:cs typeface="Cabin"/>
                <a:sym typeface="Cabin"/>
              </a:rPr>
            </a:br>
            <a:endParaRPr sz="1800" dirty="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1961652" y="1772816"/>
            <a:ext cx="5262726" cy="4896544"/>
          </a:xfrm>
          <a:prstGeom prst="ellipse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3326871" y="3233585"/>
            <a:ext cx="2513444" cy="2095108"/>
          </a:xfrm>
          <a:prstGeom prst="heart">
            <a:avLst/>
          </a:prstGeom>
          <a:noFill/>
          <a:ln w="28575" cap="flat" cmpd="sng">
            <a:solidFill>
              <a:srgbClr val="FC10E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4071701" y="4705588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0" i="0" u="none" strike="noStrike" cap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3708571" y="5949400"/>
            <a:ext cx="20657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48901"/>
            <a:ext cx="1283621" cy="936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4"/>
          <p:cNvSpPr txBox="1"/>
          <p:nvPr/>
        </p:nvSpPr>
        <p:spPr>
          <a:xfrm>
            <a:off x="895739" y="1677994"/>
            <a:ext cx="7688425" cy="4955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How often should we visit the dentist?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When should I stop brushing my child’s teeth for them?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How long should I or my child brush their teeth for?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What toothpaste should be used for children’s teeth?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What’s the best way to make sure the fluoride stays on the teeth after brushing?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How much will an NHS dentist charge to see my child?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GB" sz="2000" b="1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What everyday objects will help with tooth brushing?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44"/>
          <p:cNvSpPr txBox="1"/>
          <p:nvPr/>
        </p:nvSpPr>
        <p:spPr>
          <a:xfrm>
            <a:off x="3063241" y="549780"/>
            <a:ext cx="3776472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Quick Quiz</a:t>
            </a:r>
            <a:endParaRPr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" name="Google Shape;411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48901"/>
            <a:ext cx="1283621" cy="9360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12" name="Google Shape;412;p45"/>
          <p:cNvGraphicFramePr/>
          <p:nvPr/>
        </p:nvGraphicFramePr>
        <p:xfrm>
          <a:off x="629155" y="1620933"/>
          <a:ext cx="7833700" cy="4772325"/>
        </p:xfrm>
        <a:graphic>
          <a:graphicData uri="http://schemas.openxmlformats.org/drawingml/2006/table">
            <a:tbl>
              <a:tblPr firstRow="1" bandRow="1">
                <a:noFill/>
                <a:tableStyleId>{27F42672-7A86-41BF-A75A-8E21A81F4D1D}</a:tableStyleId>
              </a:tblPr>
              <a:tblGrid>
                <a:gridCol w="391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7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B050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What’s going well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 b="1" u="none" strike="noStrike">
                          <a:solidFill>
                            <a:srgbClr val="E36C0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Challenges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1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B050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How we do it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B050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How to solve them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1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3" name="Google Shape;413;p45"/>
          <p:cNvSpPr txBox="1"/>
          <p:nvPr/>
        </p:nvSpPr>
        <p:spPr>
          <a:xfrm>
            <a:off x="2350008" y="525798"/>
            <a:ext cx="5102352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1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Solution Spotting</a:t>
            </a:r>
            <a:endParaRPr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46F19-CA39-BF5C-8D6C-6EF1F8EF7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  </a:t>
            </a:r>
            <a:r>
              <a:rPr lang="en-GB" b="1" dirty="0">
                <a:solidFill>
                  <a:srgbClr val="5B9BD5"/>
                </a:solidFill>
                <a:latin typeface="Cabin"/>
              </a:rPr>
              <a:t>Boosting our Batteries</a:t>
            </a:r>
          </a:p>
        </p:txBody>
      </p:sp>
    </p:spTree>
    <p:extLst>
      <p:ext uri="{BB962C8B-B14F-4D97-AF65-F5344CB8AC3E}">
        <p14:creationId xmlns:p14="http://schemas.microsoft.com/office/powerpoint/2010/main" val="12549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g1ba27a066c5_1_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48901"/>
            <a:ext cx="1283621" cy="9360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7" name="Google Shape;167;g1ba27a066c5_1_15"/>
          <p:cNvGraphicFramePr/>
          <p:nvPr/>
        </p:nvGraphicFramePr>
        <p:xfrm>
          <a:off x="749075" y="1824600"/>
          <a:ext cx="7798375" cy="4451215"/>
        </p:xfrm>
        <a:graphic>
          <a:graphicData uri="http://schemas.openxmlformats.org/drawingml/2006/table">
            <a:tbl>
              <a:tblPr>
                <a:noFill/>
                <a:tableStyleId>{4CB97C7F-6213-45C9-8FC9-68B2963F8475}</a:tableStyleId>
              </a:tblPr>
              <a:tblGrid>
                <a:gridCol w="155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9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9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dirty="0">
                          <a:solidFill>
                            <a:srgbClr val="0070C0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Connect</a:t>
                      </a:r>
                      <a:endParaRPr sz="2300" dirty="0">
                        <a:solidFill>
                          <a:srgbClr val="0070C0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>
                          <a:solidFill>
                            <a:srgbClr val="00B050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Be active </a:t>
                      </a:r>
                      <a:endParaRPr sz="2300">
                        <a:solidFill>
                          <a:srgbClr val="00B050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>
                          <a:solidFill>
                            <a:srgbClr val="9900FF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Take notice</a:t>
                      </a:r>
                      <a:endParaRPr sz="2300">
                        <a:solidFill>
                          <a:srgbClr val="9900FF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>
                          <a:solidFill>
                            <a:schemeClr val="accent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Keep learning </a:t>
                      </a:r>
                      <a:endParaRPr sz="2300">
                        <a:solidFill>
                          <a:schemeClr val="accent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>
                          <a:solidFill>
                            <a:srgbClr val="FC10E0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Give</a:t>
                      </a:r>
                      <a:endParaRPr sz="2300">
                        <a:solidFill>
                          <a:srgbClr val="FC10E0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7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3397906-1870-B7DD-1DDB-F0E11E303CC5}"/>
              </a:ext>
            </a:extLst>
          </p:cNvPr>
          <p:cNvSpPr txBox="1"/>
          <p:nvPr/>
        </p:nvSpPr>
        <p:spPr>
          <a:xfrm>
            <a:off x="1912777" y="786384"/>
            <a:ext cx="6602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</a:t>
            </a:r>
            <a:r>
              <a:rPr lang="en-GB" sz="4400" b="1" dirty="0">
                <a:solidFill>
                  <a:srgbClr val="5B9BD5"/>
                </a:solidFill>
                <a:latin typeface="Cabin"/>
                <a:sym typeface="Calibri"/>
              </a:rPr>
              <a:t>Five Ways to Wellbeing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A9AD-B787-27CC-2C4C-2D7E63B77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</a:t>
            </a:r>
            <a:r>
              <a:rPr lang="en-GB" b="1" dirty="0">
                <a:solidFill>
                  <a:srgbClr val="0070C0"/>
                </a:solidFill>
                <a:latin typeface="Cabin" panose="020B0803050202020004" pitchFamily="34" charset="0"/>
              </a:rPr>
              <a:t>Watch, Wait, Respond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9659BE-C7A7-615A-435B-5A68207DD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183513"/>
              </p:ext>
            </p:extLst>
          </p:nvPr>
        </p:nvGraphicFramePr>
        <p:xfrm>
          <a:off x="2345436" y="1545336"/>
          <a:ext cx="4453127" cy="40976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{4CB97C7F-6213-45C9-8FC9-68B2963F8475}</a:tableStyleId>
              </a:tblPr>
              <a:tblGrid>
                <a:gridCol w="4453127">
                  <a:extLst>
                    <a:ext uri="{9D8B030D-6E8A-4147-A177-3AD203B41FA5}">
                      <a16:colId xmlns:a16="http://schemas.microsoft.com/office/drawing/2014/main" val="1561072219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pPr marL="145415" marR="133985" algn="ctr">
                        <a:lnSpc>
                          <a:spcPts val="151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145415" marR="133985" algn="ctr">
                        <a:lnSpc>
                          <a:spcPts val="151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  <a:latin typeface="Cabin" panose="020B0803050202020004" pitchFamily="34" charset="0"/>
                        </a:rPr>
                        <a:t>Watch</a:t>
                      </a:r>
                      <a:endParaRPr lang="en-GB" sz="1800" b="1" dirty="0">
                        <a:solidFill>
                          <a:srgbClr val="0070C0"/>
                        </a:solidFill>
                        <a:effectLst/>
                        <a:latin typeface="Cabin" panose="020B08030502020200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541553"/>
                  </a:ext>
                </a:extLst>
              </a:tr>
              <a:tr h="835939">
                <a:tc>
                  <a:txBody>
                    <a:bodyPr/>
                    <a:lstStyle/>
                    <a:p>
                      <a:pPr marL="145415" marR="13271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bin" panose="020B0803050202020004" pitchFamily="34" charset="0"/>
                        </a:rPr>
                        <a:t>Watch, listen to see what your child is </a:t>
                      </a:r>
                    </a:p>
                    <a:p>
                      <a:pPr marL="145415" marR="13271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bin" panose="020B0803050202020004" pitchFamily="34" charset="0"/>
                        </a:rPr>
                        <a:t>interested in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bin" panose="020B0803050202020004" pitchFamily="34" charset="0"/>
                      </a:endParaRPr>
                    </a:p>
                    <a:p>
                      <a:pPr marL="143510" marR="1339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bin" panose="020B0803050202020004" pitchFamily="34" charset="0"/>
                        </a:rPr>
                        <a:t>Get down to their level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bin" panose="020B08030502020200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00416"/>
                  </a:ext>
                </a:extLst>
              </a:tr>
              <a:tr h="1102589">
                <a:tc>
                  <a:txBody>
                    <a:bodyPr/>
                    <a:lstStyle/>
                    <a:p>
                      <a:pPr marL="145415" marR="133985"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b="1" spc="-20" dirty="0">
                          <a:solidFill>
                            <a:srgbClr val="0070C0"/>
                          </a:solidFill>
                          <a:effectLst/>
                        </a:rPr>
                        <a:t>Wait</a:t>
                      </a:r>
                      <a:endParaRPr lang="en-GB" sz="2000" b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145415" marR="133985" algn="ctr">
                        <a:lnSpc>
                          <a:spcPts val="14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145415" marR="133985"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Pause</a:t>
                      </a:r>
                      <a:r>
                        <a:rPr lang="en-US" sz="1600" spc="-75" dirty="0"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to</a:t>
                      </a:r>
                      <a:r>
                        <a:rPr lang="en-US" sz="1600" spc="-70" dirty="0"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see</a:t>
                      </a:r>
                      <a:r>
                        <a:rPr lang="en-US" sz="1600" spc="-75" dirty="0"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what</a:t>
                      </a:r>
                      <a:r>
                        <a:rPr lang="en-US" sz="1600" spc="-70" dirty="0"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your</a:t>
                      </a:r>
                      <a:r>
                        <a:rPr lang="en-US" sz="1600" spc="-75" dirty="0"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child</a:t>
                      </a:r>
                      <a:r>
                        <a:rPr lang="en-US" sz="1600" spc="-70" dirty="0"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asks/shows</a:t>
                      </a:r>
                      <a:r>
                        <a:rPr lang="en-US" sz="1600" spc="-75" dirty="0"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you</a:t>
                      </a:r>
                    </a:p>
                    <a:p>
                      <a:pPr marL="145415" marR="133985"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Notice how they communicate-look, point, sound</a:t>
                      </a:r>
                      <a:endParaRPr lang="en-GB" sz="1600" dirty="0">
                        <a:effectLst/>
                        <a:latin typeface="Cabin" panose="020B08030502020200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484471"/>
                  </a:ext>
                </a:extLst>
              </a:tr>
              <a:tr h="321157">
                <a:tc>
                  <a:txBody>
                    <a:bodyPr/>
                    <a:lstStyle/>
                    <a:p>
                      <a:pPr marL="145415" marR="133985" algn="ctr">
                        <a:lnSpc>
                          <a:spcPts val="151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145415" marR="133985" algn="ctr">
                        <a:lnSpc>
                          <a:spcPts val="151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Respond</a:t>
                      </a:r>
                      <a:endParaRPr lang="en-GB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579227"/>
                  </a:ext>
                </a:extLst>
              </a:tr>
              <a:tr h="1216711">
                <a:tc>
                  <a:txBody>
                    <a:bodyPr/>
                    <a:lstStyle/>
                    <a:p>
                      <a:pPr marL="144780" marR="13398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Copy what they are doing</a:t>
                      </a:r>
                      <a:endParaRPr lang="en-GB" sz="1600" dirty="0">
                        <a:effectLst/>
                        <a:latin typeface="Cabin" panose="020B0803050202020004" pitchFamily="34" charset="0"/>
                      </a:endParaRPr>
                    </a:p>
                    <a:p>
                      <a:pPr marL="145415" marR="133350" algn="ctr">
                        <a:lnSpc>
                          <a:spcPct val="100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Make a sound/word to match what they’re interested in, crunchy, cold.</a:t>
                      </a:r>
                      <a:endParaRPr lang="en-GB" sz="1600" dirty="0">
                        <a:effectLst/>
                        <a:latin typeface="Cabin" panose="020B0803050202020004" pitchFamily="34" charset="0"/>
                      </a:endParaRPr>
                    </a:p>
                    <a:p>
                      <a:pPr marL="140970" marR="1339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bin" panose="020B0803050202020004" pitchFamily="34" charset="0"/>
                        </a:rPr>
                        <a:t>Point or gesture to help them tune into the word</a:t>
                      </a:r>
                      <a:endParaRPr lang="en-GB" sz="1600" dirty="0">
                        <a:effectLst/>
                        <a:latin typeface="Cabin" panose="020B08030502020200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3997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14E94F-E94F-633B-1625-1BB30424A6F7}"/>
              </a:ext>
            </a:extLst>
          </p:cNvPr>
          <p:cNvSpPr txBox="1"/>
          <p:nvPr/>
        </p:nvSpPr>
        <p:spPr>
          <a:xfrm>
            <a:off x="2345435" y="2807209"/>
            <a:ext cx="4453127" cy="30777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7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18"/>
          <p:cNvGrpSpPr/>
          <p:nvPr/>
        </p:nvGrpSpPr>
        <p:grpSpPr>
          <a:xfrm>
            <a:off x="2061540" y="1705806"/>
            <a:ext cx="5057194" cy="4629719"/>
            <a:chOff x="4085719" y="2543573"/>
            <a:chExt cx="2520563" cy="2472855"/>
          </a:xfrm>
        </p:grpSpPr>
        <p:sp>
          <p:nvSpPr>
            <p:cNvPr id="210" name="Google Shape;210;p18"/>
            <p:cNvSpPr/>
            <p:nvPr/>
          </p:nvSpPr>
          <p:spPr>
            <a:xfrm>
              <a:off x="4085719" y="2543573"/>
              <a:ext cx="2520550" cy="24728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1" name="Google Shape;211;p18"/>
            <p:cNvGrpSpPr/>
            <p:nvPr/>
          </p:nvGrpSpPr>
          <p:grpSpPr>
            <a:xfrm>
              <a:off x="4085719" y="2543573"/>
              <a:ext cx="2520563" cy="2472855"/>
              <a:chOff x="4003954" y="2377534"/>
              <a:chExt cx="2684092" cy="2769314"/>
            </a:xfrm>
          </p:grpSpPr>
          <p:sp>
            <p:nvSpPr>
              <p:cNvPr id="212" name="Google Shape;212;p18"/>
              <p:cNvSpPr/>
              <p:nvPr/>
            </p:nvSpPr>
            <p:spPr>
              <a:xfrm>
                <a:off x="4003954" y="2377534"/>
                <a:ext cx="2684075" cy="27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1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13" name="Google Shape;213;p18"/>
              <p:cNvGrpSpPr/>
              <p:nvPr/>
            </p:nvGrpSpPr>
            <p:grpSpPr>
              <a:xfrm>
                <a:off x="4003954" y="2377534"/>
                <a:ext cx="2684092" cy="2769314"/>
                <a:chOff x="10072" y="-35621"/>
                <a:chExt cx="2684233" cy="2769527"/>
              </a:xfrm>
            </p:grpSpPr>
            <p:sp>
              <p:nvSpPr>
                <p:cNvPr id="214" name="Google Shape;214;p18"/>
                <p:cNvSpPr/>
                <p:nvPr/>
              </p:nvSpPr>
              <p:spPr>
                <a:xfrm>
                  <a:off x="10072" y="0"/>
                  <a:ext cx="2684225" cy="273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 </a:t>
                  </a:r>
                  <a:endParaRPr sz="11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5" name="Google Shape;215;p18"/>
                <p:cNvSpPr/>
                <p:nvPr/>
              </p:nvSpPr>
              <p:spPr>
                <a:xfrm>
                  <a:off x="558794" y="-35621"/>
                  <a:ext cx="2084705" cy="2187575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4472C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 </a:t>
                  </a:r>
                  <a:endParaRPr sz="11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216" name="Google Shape;216;p18"/>
                <p:cNvCxnSpPr/>
                <p:nvPr/>
              </p:nvCxnSpPr>
              <p:spPr>
                <a:xfrm>
                  <a:off x="1659467" y="0"/>
                  <a:ext cx="0" cy="2187575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4472C4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217" name="Google Shape;217;p18"/>
                <p:cNvCxnSpPr/>
                <p:nvPr/>
              </p:nvCxnSpPr>
              <p:spPr>
                <a:xfrm>
                  <a:off x="609600" y="1140178"/>
                  <a:ext cx="2084705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472C4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  <p:sp>
              <p:nvSpPr>
                <p:cNvPr id="218" name="Google Shape;218;p18"/>
                <p:cNvSpPr/>
                <p:nvPr/>
              </p:nvSpPr>
              <p:spPr>
                <a:xfrm>
                  <a:off x="688586" y="2472267"/>
                  <a:ext cx="1569166" cy="26163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 i="1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Being Responsive</a:t>
                  </a:r>
                  <a:endParaRPr sz="11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9" name="Google Shape;219;p18"/>
                <p:cNvSpPr/>
                <p:nvPr/>
              </p:nvSpPr>
              <p:spPr>
                <a:xfrm rot="-5400000">
                  <a:off x="-649111" y="1371589"/>
                  <a:ext cx="1580000" cy="26163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 i="1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Being in Charge</a:t>
                  </a:r>
                  <a:endParaRPr sz="11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220" name="Google Shape;220;p18"/>
                <p:cNvCxnSpPr/>
                <p:nvPr/>
              </p:nvCxnSpPr>
              <p:spPr>
                <a:xfrm>
                  <a:off x="462844" y="0"/>
                  <a:ext cx="0" cy="218757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472C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221" name="Google Shape;221;p18"/>
                <p:cNvCxnSpPr/>
                <p:nvPr/>
              </p:nvCxnSpPr>
              <p:spPr>
                <a:xfrm rot="10800000">
                  <a:off x="259644" y="0"/>
                  <a:ext cx="196033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472C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222" name="Google Shape;222;p18"/>
                <p:cNvCxnSpPr/>
                <p:nvPr/>
              </p:nvCxnSpPr>
              <p:spPr>
                <a:xfrm>
                  <a:off x="259644" y="0"/>
                  <a:ext cx="196033" cy="218757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472C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223" name="Google Shape;223;p18"/>
                <p:cNvCxnSpPr/>
                <p:nvPr/>
              </p:nvCxnSpPr>
              <p:spPr>
                <a:xfrm>
                  <a:off x="609600" y="2269067"/>
                  <a:ext cx="2084705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472C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224" name="Google Shape;224;p18"/>
                <p:cNvCxnSpPr/>
                <p:nvPr/>
              </p:nvCxnSpPr>
              <p:spPr>
                <a:xfrm>
                  <a:off x="2694305" y="2269067"/>
                  <a:ext cx="0" cy="206829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472C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225" name="Google Shape;225;p18"/>
                <p:cNvCxnSpPr/>
                <p:nvPr/>
              </p:nvCxnSpPr>
              <p:spPr>
                <a:xfrm>
                  <a:off x="620286" y="2269067"/>
                  <a:ext cx="2074019" cy="21699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4472C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</p:grpSp>
        </p:grpSp>
      </p:grpSp>
      <p:sp>
        <p:nvSpPr>
          <p:cNvPr id="226" name="Google Shape;226;p18"/>
          <p:cNvSpPr txBox="1"/>
          <p:nvPr/>
        </p:nvSpPr>
        <p:spPr>
          <a:xfrm>
            <a:off x="2157983" y="253456"/>
            <a:ext cx="5843011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        </a:t>
            </a:r>
            <a:r>
              <a:rPr lang="en-GB" sz="4400" b="1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Styles of Parenting </a:t>
            </a:r>
            <a:endParaRPr sz="4400" b="1" dirty="0">
              <a:solidFill>
                <a:srgbClr val="2E75B5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27" name="Google Shape;22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48901"/>
            <a:ext cx="1283621" cy="936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48901"/>
            <a:ext cx="1283621" cy="9360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58" name="Google Shape;258;p23"/>
          <p:cNvGraphicFramePr/>
          <p:nvPr/>
        </p:nvGraphicFramePr>
        <p:xfrm>
          <a:off x="683136" y="1408922"/>
          <a:ext cx="7777725" cy="5200150"/>
        </p:xfrm>
        <a:graphic>
          <a:graphicData uri="http://schemas.openxmlformats.org/drawingml/2006/table">
            <a:tbl>
              <a:tblPr firstRow="1" bandRow="1">
                <a:noFill/>
                <a:tableStyleId>{27F42672-7A86-41BF-A75A-8E21A81F4D1D}</a:tableStyleId>
              </a:tblPr>
              <a:tblGrid>
                <a:gridCol w="777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u="none" strike="noStrike" cap="none">
                          <a:solidFill>
                            <a:srgbClr val="00B050"/>
                          </a:solidFill>
                        </a:rPr>
                        <a:t>Healthy eating habits</a:t>
                      </a:r>
                      <a:endParaRPr sz="2400" b="1" u="none" strike="noStrike" cap="none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2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9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 b="1" u="none" strike="noStrike" cap="none">
                          <a:solidFill>
                            <a:srgbClr val="E36C0A"/>
                          </a:solidFill>
                        </a:rPr>
                        <a:t>Less healthy eating habits</a:t>
                      </a:r>
                      <a:endParaRPr sz="1800" u="none" strike="noStrike" cap="none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68575" marR="68575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9" name="Google Shape;259;p23"/>
          <p:cNvSpPr txBox="1"/>
          <p:nvPr/>
        </p:nvSpPr>
        <p:spPr>
          <a:xfrm>
            <a:off x="2752344" y="419792"/>
            <a:ext cx="3785616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Eating</a:t>
            </a:r>
            <a:r>
              <a:rPr lang="en-GB" sz="4400" dirty="0">
                <a:solidFill>
                  <a:srgbClr val="00B050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GB" sz="4400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Habits</a:t>
            </a:r>
            <a:endParaRPr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BE26-5B6B-874B-63D6-61DF8D7F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0070C0"/>
                </a:solidFill>
                <a:latin typeface="Cabin" panose="020B0803050202020004" pitchFamily="34" charset="0"/>
              </a:rPr>
              <a:t>Giving Children Choices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844C63-6B03-B44D-B69F-52B098C62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112586"/>
              </p:ext>
            </p:extLst>
          </p:nvPr>
        </p:nvGraphicFramePr>
        <p:xfrm>
          <a:off x="1389888" y="1690689"/>
          <a:ext cx="6574536" cy="43260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{4CB97C7F-6213-45C9-8FC9-68B2963F8475}</a:tableStyleId>
              </a:tblPr>
              <a:tblGrid>
                <a:gridCol w="2192550">
                  <a:extLst>
                    <a:ext uri="{9D8B030D-6E8A-4147-A177-3AD203B41FA5}">
                      <a16:colId xmlns:a16="http://schemas.microsoft.com/office/drawing/2014/main" val="2398995123"/>
                    </a:ext>
                  </a:extLst>
                </a:gridCol>
                <a:gridCol w="2200330">
                  <a:extLst>
                    <a:ext uri="{9D8B030D-6E8A-4147-A177-3AD203B41FA5}">
                      <a16:colId xmlns:a16="http://schemas.microsoft.com/office/drawing/2014/main" val="196353691"/>
                    </a:ext>
                  </a:extLst>
                </a:gridCol>
                <a:gridCol w="2181656">
                  <a:extLst>
                    <a:ext uri="{9D8B030D-6E8A-4147-A177-3AD203B41FA5}">
                      <a16:colId xmlns:a16="http://schemas.microsoft.com/office/drawing/2014/main" val="3281469201"/>
                    </a:ext>
                  </a:extLst>
                </a:gridCol>
              </a:tblGrid>
              <a:tr h="52725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No choice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bin" panose="020B08030502020200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00B050"/>
                          </a:solidFill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dirty="0">
                          <a:solidFill>
                            <a:srgbClr val="00B050"/>
                          </a:solidFill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Guided  choice               </a:t>
                      </a:r>
                      <a:endParaRPr lang="en-GB" sz="1800" b="1" dirty="0">
                        <a:solidFill>
                          <a:srgbClr val="00B050"/>
                        </a:solidFill>
                        <a:effectLst/>
                        <a:latin typeface="Cabin" panose="020B08030502020200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33CC"/>
                          </a:solidFill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Too much choice</a:t>
                      </a:r>
                      <a:endParaRPr lang="en-GB" sz="1800" b="1" dirty="0">
                        <a:solidFill>
                          <a:srgbClr val="FF33CC"/>
                        </a:solidFill>
                        <a:effectLst/>
                        <a:latin typeface="Cabin" panose="020B08030502020200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551269"/>
                  </a:ext>
                </a:extLst>
              </a:tr>
              <a:tr h="379880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We’re off to the park.               Let’s get your coat on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bin" panose="020B08030502020200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dirty="0">
                          <a:solidFill>
                            <a:srgbClr val="00B050"/>
                          </a:solidFill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We’re off to the park. Coat or boots first?</a:t>
                      </a:r>
                      <a:endParaRPr lang="en-GB" sz="1800" dirty="0">
                        <a:solidFill>
                          <a:srgbClr val="00B050"/>
                        </a:solidFill>
                        <a:effectLst/>
                        <a:latin typeface="Cabin" panose="020B08030502020200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600" dirty="0">
                          <a:solidFill>
                            <a:srgbClr val="FF33CC"/>
                          </a:solidFill>
                          <a:effectLst/>
                          <a:latin typeface="Cabin" panose="020B08030502020200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Would you like to go to the park?</a:t>
                      </a:r>
                      <a:endParaRPr lang="en-GB" sz="1600" dirty="0">
                        <a:solidFill>
                          <a:srgbClr val="FF33CC"/>
                        </a:solidFill>
                        <a:effectLst/>
                        <a:latin typeface="Cabin" panose="020B08030502020200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102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09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48901"/>
            <a:ext cx="1283621" cy="936086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28"/>
          <p:cNvSpPr/>
          <p:nvPr/>
        </p:nvSpPr>
        <p:spPr>
          <a:xfrm>
            <a:off x="3284440" y="344449"/>
            <a:ext cx="3290096" cy="978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en-GB" sz="4400" b="1" dirty="0">
                <a:solidFill>
                  <a:srgbClr val="0070C0"/>
                </a:solidFill>
                <a:latin typeface="Cabin" panose="020B0803050202020004" pitchFamily="34" charset="0"/>
                <a:cs typeface="Calibri"/>
                <a:sym typeface="Cabin"/>
              </a:rPr>
              <a:t>Active Play</a:t>
            </a:r>
            <a:endParaRPr sz="4400" b="1" dirty="0">
              <a:solidFill>
                <a:srgbClr val="0070C0"/>
              </a:solidFill>
              <a:latin typeface="Cabin" panose="020B0803050202020004" pitchFamily="34" charset="0"/>
              <a:cs typeface="Calibri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1" name="Google Shape;291;p28"/>
          <p:cNvGraphicFramePr/>
          <p:nvPr/>
        </p:nvGraphicFramePr>
        <p:xfrm>
          <a:off x="699796" y="1396998"/>
          <a:ext cx="7837725" cy="4697275"/>
        </p:xfrm>
        <a:graphic>
          <a:graphicData uri="http://schemas.openxmlformats.org/drawingml/2006/table">
            <a:tbl>
              <a:tblPr firstRow="1" bandRow="1">
                <a:noFill/>
                <a:tableStyleId>{27F42672-7A86-41BF-A75A-8E21A81F4D1D}</a:tableStyleId>
              </a:tblPr>
              <a:tblGrid>
                <a:gridCol w="261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81BD"/>
                        </a:buClr>
                        <a:buSzPts val="1800"/>
                        <a:buFont typeface="Cabin"/>
                        <a:buNone/>
                      </a:pPr>
                      <a:r>
                        <a:rPr lang="en-GB" sz="1800" b="1" i="0" u="none" strike="noStrike">
                          <a:solidFill>
                            <a:srgbClr val="4F81BD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Babies</a:t>
                      </a:r>
                      <a:endParaRPr sz="180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C10E0"/>
                        </a:buClr>
                        <a:buSzPts val="1800"/>
                        <a:buFont typeface="Cabin"/>
                        <a:buNone/>
                      </a:pPr>
                      <a:r>
                        <a:rPr lang="en-GB" sz="1800" b="1" i="0" u="none" strike="noStrike" dirty="0">
                          <a:solidFill>
                            <a:srgbClr val="FC10E0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Toddlers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88900" marR="8890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i="0" u="none" strike="noStrike">
                          <a:solidFill>
                            <a:srgbClr val="8064A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Pre-</a:t>
                      </a: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 </a:t>
                      </a:r>
                      <a:r>
                        <a:rPr lang="en-GB" sz="1800" b="1" i="0" u="none" strike="noStrike">
                          <a:solidFill>
                            <a:srgbClr val="8064A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school</a:t>
                      </a: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 </a:t>
                      </a:r>
                      <a:r>
                        <a:rPr lang="en-GB" sz="1800" b="1" i="0" u="none" strike="noStrike">
                          <a:solidFill>
                            <a:srgbClr val="8064A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children</a:t>
                      </a:r>
                      <a:endParaRPr sz="180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Google Shape;371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48901"/>
            <a:ext cx="1283621" cy="936086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39"/>
          <p:cNvSpPr txBox="1"/>
          <p:nvPr/>
        </p:nvSpPr>
        <p:spPr>
          <a:xfrm>
            <a:off x="1426464" y="354714"/>
            <a:ext cx="722376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      </a:t>
            </a:r>
            <a:r>
              <a:rPr lang="en-GB" sz="3600" b="1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Feelings, Behaviour</a:t>
            </a:r>
            <a:r>
              <a:rPr lang="en-GB" sz="3600" b="1" i="0" u="none" strike="noStrike" dirty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GB" sz="3600" b="1" dirty="0">
                <a:solidFill>
                  <a:srgbClr val="2E75B5"/>
                </a:solidFill>
                <a:latin typeface="Cabin"/>
                <a:ea typeface="Cabin"/>
                <a:cs typeface="Cabin"/>
                <a:sym typeface="Cabin"/>
              </a:rPr>
              <a:t>and Needs</a:t>
            </a:r>
            <a:endParaRPr sz="3600" b="1" dirty="0"/>
          </a:p>
        </p:txBody>
      </p:sp>
      <p:sp>
        <p:nvSpPr>
          <p:cNvPr id="373" name="Google Shape;373;p39"/>
          <p:cNvSpPr txBox="1"/>
          <p:nvPr/>
        </p:nvSpPr>
        <p:spPr>
          <a:xfrm>
            <a:off x="4089916" y="4254760"/>
            <a:ext cx="20527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text here</a:t>
            </a:r>
            <a:endParaRPr dirty="0"/>
          </a:p>
        </p:txBody>
      </p:sp>
      <p:sp>
        <p:nvSpPr>
          <p:cNvPr id="374" name="Google Shape;374;p39"/>
          <p:cNvSpPr txBox="1"/>
          <p:nvPr/>
        </p:nvSpPr>
        <p:spPr>
          <a:xfrm>
            <a:off x="4089918" y="2690327"/>
            <a:ext cx="20527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text here</a:t>
            </a:r>
            <a:endParaRPr dirty="0"/>
          </a:p>
        </p:txBody>
      </p:sp>
      <p:sp>
        <p:nvSpPr>
          <p:cNvPr id="375" name="Google Shape;375;p39"/>
          <p:cNvSpPr txBox="1"/>
          <p:nvPr/>
        </p:nvSpPr>
        <p:spPr>
          <a:xfrm>
            <a:off x="4089917" y="5595258"/>
            <a:ext cx="20527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text here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93D38B-B57D-312B-1AAE-F20EC3A63B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6905" y="1344168"/>
            <a:ext cx="4223163" cy="48737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289</Words>
  <Application>Microsoft Office PowerPoint</Application>
  <PresentationFormat>On-screen Show (4:3)</PresentationFormat>
  <Paragraphs>64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Cabin</vt:lpstr>
      <vt:lpstr>Arial</vt:lpstr>
      <vt:lpstr>Office Theme</vt:lpstr>
      <vt:lpstr>   Our Group Guidelines  </vt:lpstr>
      <vt:lpstr>   Boosting our Batteries</vt:lpstr>
      <vt:lpstr>PowerPoint Presentation</vt:lpstr>
      <vt:lpstr>           Watch, Wait, Respond</vt:lpstr>
      <vt:lpstr>PowerPoint Presentation</vt:lpstr>
      <vt:lpstr>PowerPoint Presentation</vt:lpstr>
      <vt:lpstr>Giving Children Choices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families</dc:title>
  <dc:creator>Becca Sheahan</dc:creator>
  <cp:lastModifiedBy>Sandra Pearse</cp:lastModifiedBy>
  <cp:revision>11</cp:revision>
  <cp:lastPrinted>2023-05-02T13:15:54Z</cp:lastPrinted>
  <dcterms:created xsi:type="dcterms:W3CDTF">2022-12-09T10:01:52Z</dcterms:created>
  <dcterms:modified xsi:type="dcterms:W3CDTF">2023-05-15T08:19:31Z</dcterms:modified>
</cp:coreProperties>
</file>