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8DDDA-6FD8-A3C3-05C0-35BDF1AA41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BFAFA18-6481-9D6F-9C12-3AC7866BC6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F0153E8-D2C1-46F6-6435-72B58844D5FD}"/>
              </a:ext>
            </a:extLst>
          </p:cNvPr>
          <p:cNvSpPr>
            <a:spLocks noGrp="1"/>
          </p:cNvSpPr>
          <p:nvPr>
            <p:ph type="dt" sz="half" idx="10"/>
          </p:nvPr>
        </p:nvSpPr>
        <p:spPr/>
        <p:txBody>
          <a:bodyPr/>
          <a:lstStyle/>
          <a:p>
            <a:fld id="{E7876C89-BD24-4830-8E0F-8FDF6C913B2A}" type="datetimeFigureOut">
              <a:rPr lang="en-GB" smtClean="0"/>
              <a:t>24/07/2023</a:t>
            </a:fld>
            <a:endParaRPr lang="en-GB" dirty="0"/>
          </a:p>
        </p:txBody>
      </p:sp>
      <p:sp>
        <p:nvSpPr>
          <p:cNvPr id="5" name="Footer Placeholder 4">
            <a:extLst>
              <a:ext uri="{FF2B5EF4-FFF2-40B4-BE49-F238E27FC236}">
                <a16:creationId xmlns:a16="http://schemas.microsoft.com/office/drawing/2014/main" id="{85A546D7-4131-BB96-C41C-DF552A89334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D67EDCE-ECB3-F85A-3E3F-D60DD8793656}"/>
              </a:ext>
            </a:extLst>
          </p:cNvPr>
          <p:cNvSpPr>
            <a:spLocks noGrp="1"/>
          </p:cNvSpPr>
          <p:nvPr>
            <p:ph type="sldNum" sz="quarter" idx="12"/>
          </p:nvPr>
        </p:nvSpPr>
        <p:spPr/>
        <p:txBody>
          <a:bodyPr/>
          <a:lstStyle/>
          <a:p>
            <a:fld id="{085717FF-B4AF-4E20-B748-3EC90E415C5E}" type="slidenum">
              <a:rPr lang="en-GB" smtClean="0"/>
              <a:t>‹#›</a:t>
            </a:fld>
            <a:endParaRPr lang="en-GB" dirty="0"/>
          </a:p>
        </p:txBody>
      </p:sp>
    </p:spTree>
    <p:extLst>
      <p:ext uri="{BB962C8B-B14F-4D97-AF65-F5344CB8AC3E}">
        <p14:creationId xmlns:p14="http://schemas.microsoft.com/office/powerpoint/2010/main" val="2194474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B883-460F-C91E-2197-C09DE9EDF5F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65010D9-FE87-D95B-DF4B-964AE3BFFD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056AC3-1266-70B4-7F15-1AA56802E413}"/>
              </a:ext>
            </a:extLst>
          </p:cNvPr>
          <p:cNvSpPr>
            <a:spLocks noGrp="1"/>
          </p:cNvSpPr>
          <p:nvPr>
            <p:ph type="dt" sz="half" idx="10"/>
          </p:nvPr>
        </p:nvSpPr>
        <p:spPr/>
        <p:txBody>
          <a:bodyPr/>
          <a:lstStyle/>
          <a:p>
            <a:fld id="{E7876C89-BD24-4830-8E0F-8FDF6C913B2A}" type="datetimeFigureOut">
              <a:rPr lang="en-GB" smtClean="0"/>
              <a:t>24/07/2023</a:t>
            </a:fld>
            <a:endParaRPr lang="en-GB" dirty="0"/>
          </a:p>
        </p:txBody>
      </p:sp>
      <p:sp>
        <p:nvSpPr>
          <p:cNvPr id="5" name="Footer Placeholder 4">
            <a:extLst>
              <a:ext uri="{FF2B5EF4-FFF2-40B4-BE49-F238E27FC236}">
                <a16:creationId xmlns:a16="http://schemas.microsoft.com/office/drawing/2014/main" id="{8D4678F4-1720-6526-E798-C1EEBA2545E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204E193-3684-E6A2-80F1-FBC105C45095}"/>
              </a:ext>
            </a:extLst>
          </p:cNvPr>
          <p:cNvSpPr>
            <a:spLocks noGrp="1"/>
          </p:cNvSpPr>
          <p:nvPr>
            <p:ph type="sldNum" sz="quarter" idx="12"/>
          </p:nvPr>
        </p:nvSpPr>
        <p:spPr/>
        <p:txBody>
          <a:bodyPr/>
          <a:lstStyle/>
          <a:p>
            <a:fld id="{085717FF-B4AF-4E20-B748-3EC90E415C5E}" type="slidenum">
              <a:rPr lang="en-GB" smtClean="0"/>
              <a:t>‹#›</a:t>
            </a:fld>
            <a:endParaRPr lang="en-GB" dirty="0"/>
          </a:p>
        </p:txBody>
      </p:sp>
    </p:spTree>
    <p:extLst>
      <p:ext uri="{BB962C8B-B14F-4D97-AF65-F5344CB8AC3E}">
        <p14:creationId xmlns:p14="http://schemas.microsoft.com/office/powerpoint/2010/main" val="331029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7D4621-134D-7034-EB9E-0C3103055E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7E71D5-93CD-0EFD-3C49-D7F05EEA970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EDAC37-695B-FF35-5109-31A37C11D8BA}"/>
              </a:ext>
            </a:extLst>
          </p:cNvPr>
          <p:cNvSpPr>
            <a:spLocks noGrp="1"/>
          </p:cNvSpPr>
          <p:nvPr>
            <p:ph type="dt" sz="half" idx="10"/>
          </p:nvPr>
        </p:nvSpPr>
        <p:spPr/>
        <p:txBody>
          <a:bodyPr/>
          <a:lstStyle/>
          <a:p>
            <a:fld id="{E7876C89-BD24-4830-8E0F-8FDF6C913B2A}" type="datetimeFigureOut">
              <a:rPr lang="en-GB" smtClean="0"/>
              <a:t>24/07/2023</a:t>
            </a:fld>
            <a:endParaRPr lang="en-GB" dirty="0"/>
          </a:p>
        </p:txBody>
      </p:sp>
      <p:sp>
        <p:nvSpPr>
          <p:cNvPr id="5" name="Footer Placeholder 4">
            <a:extLst>
              <a:ext uri="{FF2B5EF4-FFF2-40B4-BE49-F238E27FC236}">
                <a16:creationId xmlns:a16="http://schemas.microsoft.com/office/drawing/2014/main" id="{14BA04EA-AEED-FF63-5530-C57400384F4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67F298A-B8B8-8FB1-7DE6-819A27B0105D}"/>
              </a:ext>
            </a:extLst>
          </p:cNvPr>
          <p:cNvSpPr>
            <a:spLocks noGrp="1"/>
          </p:cNvSpPr>
          <p:nvPr>
            <p:ph type="sldNum" sz="quarter" idx="12"/>
          </p:nvPr>
        </p:nvSpPr>
        <p:spPr/>
        <p:txBody>
          <a:bodyPr/>
          <a:lstStyle/>
          <a:p>
            <a:fld id="{085717FF-B4AF-4E20-B748-3EC90E415C5E}" type="slidenum">
              <a:rPr lang="en-GB" smtClean="0"/>
              <a:t>‹#›</a:t>
            </a:fld>
            <a:endParaRPr lang="en-GB" dirty="0"/>
          </a:p>
        </p:txBody>
      </p:sp>
    </p:spTree>
    <p:extLst>
      <p:ext uri="{BB962C8B-B14F-4D97-AF65-F5344CB8AC3E}">
        <p14:creationId xmlns:p14="http://schemas.microsoft.com/office/powerpoint/2010/main" val="2256651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B617B-6533-3443-27C1-F58C66B2B1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5B3659-2FD3-956B-1A69-9941ABC01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686277-5918-3A23-788A-A961684AC8A2}"/>
              </a:ext>
            </a:extLst>
          </p:cNvPr>
          <p:cNvSpPr>
            <a:spLocks noGrp="1"/>
          </p:cNvSpPr>
          <p:nvPr>
            <p:ph type="dt" sz="half" idx="10"/>
          </p:nvPr>
        </p:nvSpPr>
        <p:spPr/>
        <p:txBody>
          <a:bodyPr/>
          <a:lstStyle/>
          <a:p>
            <a:fld id="{E7876C89-BD24-4830-8E0F-8FDF6C913B2A}" type="datetimeFigureOut">
              <a:rPr lang="en-GB" smtClean="0"/>
              <a:t>24/07/2023</a:t>
            </a:fld>
            <a:endParaRPr lang="en-GB" dirty="0"/>
          </a:p>
        </p:txBody>
      </p:sp>
      <p:sp>
        <p:nvSpPr>
          <p:cNvPr id="5" name="Footer Placeholder 4">
            <a:extLst>
              <a:ext uri="{FF2B5EF4-FFF2-40B4-BE49-F238E27FC236}">
                <a16:creationId xmlns:a16="http://schemas.microsoft.com/office/drawing/2014/main" id="{7472E5D8-6A54-8486-6D72-332A3AF3B98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A81C835-0452-208A-8375-1B9DA4B89471}"/>
              </a:ext>
            </a:extLst>
          </p:cNvPr>
          <p:cNvSpPr>
            <a:spLocks noGrp="1"/>
          </p:cNvSpPr>
          <p:nvPr>
            <p:ph type="sldNum" sz="quarter" idx="12"/>
          </p:nvPr>
        </p:nvSpPr>
        <p:spPr/>
        <p:txBody>
          <a:bodyPr/>
          <a:lstStyle/>
          <a:p>
            <a:fld id="{085717FF-B4AF-4E20-B748-3EC90E415C5E}" type="slidenum">
              <a:rPr lang="en-GB" smtClean="0"/>
              <a:t>‹#›</a:t>
            </a:fld>
            <a:endParaRPr lang="en-GB" dirty="0"/>
          </a:p>
        </p:txBody>
      </p:sp>
    </p:spTree>
    <p:extLst>
      <p:ext uri="{BB962C8B-B14F-4D97-AF65-F5344CB8AC3E}">
        <p14:creationId xmlns:p14="http://schemas.microsoft.com/office/powerpoint/2010/main" val="773943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F7C4B-A9AF-9532-FC3F-6B34257751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8FBAB4E-08E3-744E-E00B-E11614FC07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8D936D-58D9-D486-DE16-635AED179E56}"/>
              </a:ext>
            </a:extLst>
          </p:cNvPr>
          <p:cNvSpPr>
            <a:spLocks noGrp="1"/>
          </p:cNvSpPr>
          <p:nvPr>
            <p:ph type="dt" sz="half" idx="10"/>
          </p:nvPr>
        </p:nvSpPr>
        <p:spPr/>
        <p:txBody>
          <a:bodyPr/>
          <a:lstStyle/>
          <a:p>
            <a:fld id="{E7876C89-BD24-4830-8E0F-8FDF6C913B2A}" type="datetimeFigureOut">
              <a:rPr lang="en-GB" smtClean="0"/>
              <a:t>24/07/2023</a:t>
            </a:fld>
            <a:endParaRPr lang="en-GB" dirty="0"/>
          </a:p>
        </p:txBody>
      </p:sp>
      <p:sp>
        <p:nvSpPr>
          <p:cNvPr id="5" name="Footer Placeholder 4">
            <a:extLst>
              <a:ext uri="{FF2B5EF4-FFF2-40B4-BE49-F238E27FC236}">
                <a16:creationId xmlns:a16="http://schemas.microsoft.com/office/drawing/2014/main" id="{8CCF6B0C-03C5-FED4-D6E9-B016AB78D8C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9DB03F8-25DE-16CC-3E64-03BAA7051F28}"/>
              </a:ext>
            </a:extLst>
          </p:cNvPr>
          <p:cNvSpPr>
            <a:spLocks noGrp="1"/>
          </p:cNvSpPr>
          <p:nvPr>
            <p:ph type="sldNum" sz="quarter" idx="12"/>
          </p:nvPr>
        </p:nvSpPr>
        <p:spPr/>
        <p:txBody>
          <a:bodyPr/>
          <a:lstStyle/>
          <a:p>
            <a:fld id="{085717FF-B4AF-4E20-B748-3EC90E415C5E}" type="slidenum">
              <a:rPr lang="en-GB" smtClean="0"/>
              <a:t>‹#›</a:t>
            </a:fld>
            <a:endParaRPr lang="en-GB" dirty="0"/>
          </a:p>
        </p:txBody>
      </p:sp>
    </p:spTree>
    <p:extLst>
      <p:ext uri="{BB962C8B-B14F-4D97-AF65-F5344CB8AC3E}">
        <p14:creationId xmlns:p14="http://schemas.microsoft.com/office/powerpoint/2010/main" val="1464936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BC580-0916-DBD7-77C1-A8F142577A6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2E1ECD-C370-1E25-A12B-C919BF8E97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A441A1C-5698-CDFA-755F-7135249C48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A38EC9E-F1F1-9EF0-8E05-9D0ADFA24A79}"/>
              </a:ext>
            </a:extLst>
          </p:cNvPr>
          <p:cNvSpPr>
            <a:spLocks noGrp="1"/>
          </p:cNvSpPr>
          <p:nvPr>
            <p:ph type="dt" sz="half" idx="10"/>
          </p:nvPr>
        </p:nvSpPr>
        <p:spPr/>
        <p:txBody>
          <a:bodyPr/>
          <a:lstStyle/>
          <a:p>
            <a:fld id="{E7876C89-BD24-4830-8E0F-8FDF6C913B2A}" type="datetimeFigureOut">
              <a:rPr lang="en-GB" smtClean="0"/>
              <a:t>24/07/2023</a:t>
            </a:fld>
            <a:endParaRPr lang="en-GB" dirty="0"/>
          </a:p>
        </p:txBody>
      </p:sp>
      <p:sp>
        <p:nvSpPr>
          <p:cNvPr id="6" name="Footer Placeholder 5">
            <a:extLst>
              <a:ext uri="{FF2B5EF4-FFF2-40B4-BE49-F238E27FC236}">
                <a16:creationId xmlns:a16="http://schemas.microsoft.com/office/drawing/2014/main" id="{BDBF6F18-8CA7-FC06-E9F9-716D4EC17BF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ADF05AC-31C8-4829-5727-9CBC748F54AD}"/>
              </a:ext>
            </a:extLst>
          </p:cNvPr>
          <p:cNvSpPr>
            <a:spLocks noGrp="1"/>
          </p:cNvSpPr>
          <p:nvPr>
            <p:ph type="sldNum" sz="quarter" idx="12"/>
          </p:nvPr>
        </p:nvSpPr>
        <p:spPr/>
        <p:txBody>
          <a:bodyPr/>
          <a:lstStyle/>
          <a:p>
            <a:fld id="{085717FF-B4AF-4E20-B748-3EC90E415C5E}" type="slidenum">
              <a:rPr lang="en-GB" smtClean="0"/>
              <a:t>‹#›</a:t>
            </a:fld>
            <a:endParaRPr lang="en-GB" dirty="0"/>
          </a:p>
        </p:txBody>
      </p:sp>
    </p:spTree>
    <p:extLst>
      <p:ext uri="{BB962C8B-B14F-4D97-AF65-F5344CB8AC3E}">
        <p14:creationId xmlns:p14="http://schemas.microsoft.com/office/powerpoint/2010/main" val="1788224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6C84F-A08C-C938-8273-D949FFD963D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1703A6-875F-ECDC-CC7F-BD83ECD279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CC18D2-D04A-B98E-4C8E-048442E12DD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7EE5244-8D57-D09E-A6BB-F9A6125EE8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0FB72E-1D23-CC63-889E-4088299B1F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6B4F087-1E36-ACB3-16EC-C56DC7C2BEA5}"/>
              </a:ext>
            </a:extLst>
          </p:cNvPr>
          <p:cNvSpPr>
            <a:spLocks noGrp="1"/>
          </p:cNvSpPr>
          <p:nvPr>
            <p:ph type="dt" sz="half" idx="10"/>
          </p:nvPr>
        </p:nvSpPr>
        <p:spPr/>
        <p:txBody>
          <a:bodyPr/>
          <a:lstStyle/>
          <a:p>
            <a:fld id="{E7876C89-BD24-4830-8E0F-8FDF6C913B2A}" type="datetimeFigureOut">
              <a:rPr lang="en-GB" smtClean="0"/>
              <a:t>24/07/2023</a:t>
            </a:fld>
            <a:endParaRPr lang="en-GB" dirty="0"/>
          </a:p>
        </p:txBody>
      </p:sp>
      <p:sp>
        <p:nvSpPr>
          <p:cNvPr id="8" name="Footer Placeholder 7">
            <a:extLst>
              <a:ext uri="{FF2B5EF4-FFF2-40B4-BE49-F238E27FC236}">
                <a16:creationId xmlns:a16="http://schemas.microsoft.com/office/drawing/2014/main" id="{73D1AD51-0A73-C51A-F086-964DBE931173}"/>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3E6648A9-9774-53FC-61DA-15FD005813AA}"/>
              </a:ext>
            </a:extLst>
          </p:cNvPr>
          <p:cNvSpPr>
            <a:spLocks noGrp="1"/>
          </p:cNvSpPr>
          <p:nvPr>
            <p:ph type="sldNum" sz="quarter" idx="12"/>
          </p:nvPr>
        </p:nvSpPr>
        <p:spPr/>
        <p:txBody>
          <a:bodyPr/>
          <a:lstStyle/>
          <a:p>
            <a:fld id="{085717FF-B4AF-4E20-B748-3EC90E415C5E}" type="slidenum">
              <a:rPr lang="en-GB" smtClean="0"/>
              <a:t>‹#›</a:t>
            </a:fld>
            <a:endParaRPr lang="en-GB" dirty="0"/>
          </a:p>
        </p:txBody>
      </p:sp>
    </p:spTree>
    <p:extLst>
      <p:ext uri="{BB962C8B-B14F-4D97-AF65-F5344CB8AC3E}">
        <p14:creationId xmlns:p14="http://schemas.microsoft.com/office/powerpoint/2010/main" val="2234935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049DE-FC5D-C7ED-EDE5-9BA6F8DCE36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5C82847-6A50-13D2-9E0B-5F464A77F4C0}"/>
              </a:ext>
            </a:extLst>
          </p:cNvPr>
          <p:cNvSpPr>
            <a:spLocks noGrp="1"/>
          </p:cNvSpPr>
          <p:nvPr>
            <p:ph type="dt" sz="half" idx="10"/>
          </p:nvPr>
        </p:nvSpPr>
        <p:spPr/>
        <p:txBody>
          <a:bodyPr/>
          <a:lstStyle/>
          <a:p>
            <a:fld id="{E7876C89-BD24-4830-8E0F-8FDF6C913B2A}" type="datetimeFigureOut">
              <a:rPr lang="en-GB" smtClean="0"/>
              <a:t>24/07/2023</a:t>
            </a:fld>
            <a:endParaRPr lang="en-GB" dirty="0"/>
          </a:p>
        </p:txBody>
      </p:sp>
      <p:sp>
        <p:nvSpPr>
          <p:cNvPr id="4" name="Footer Placeholder 3">
            <a:extLst>
              <a:ext uri="{FF2B5EF4-FFF2-40B4-BE49-F238E27FC236}">
                <a16:creationId xmlns:a16="http://schemas.microsoft.com/office/drawing/2014/main" id="{8C0331E0-EADC-7B8F-F97A-53C1053199A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115BB9BE-C550-1581-8218-5B567D409222}"/>
              </a:ext>
            </a:extLst>
          </p:cNvPr>
          <p:cNvSpPr>
            <a:spLocks noGrp="1"/>
          </p:cNvSpPr>
          <p:nvPr>
            <p:ph type="sldNum" sz="quarter" idx="12"/>
          </p:nvPr>
        </p:nvSpPr>
        <p:spPr/>
        <p:txBody>
          <a:bodyPr/>
          <a:lstStyle/>
          <a:p>
            <a:fld id="{085717FF-B4AF-4E20-B748-3EC90E415C5E}" type="slidenum">
              <a:rPr lang="en-GB" smtClean="0"/>
              <a:t>‹#›</a:t>
            </a:fld>
            <a:endParaRPr lang="en-GB" dirty="0"/>
          </a:p>
        </p:txBody>
      </p:sp>
    </p:spTree>
    <p:extLst>
      <p:ext uri="{BB962C8B-B14F-4D97-AF65-F5344CB8AC3E}">
        <p14:creationId xmlns:p14="http://schemas.microsoft.com/office/powerpoint/2010/main" val="114231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300523-2E1C-3C17-DEBF-4165445BF74A}"/>
              </a:ext>
            </a:extLst>
          </p:cNvPr>
          <p:cNvSpPr>
            <a:spLocks noGrp="1"/>
          </p:cNvSpPr>
          <p:nvPr>
            <p:ph type="dt" sz="half" idx="10"/>
          </p:nvPr>
        </p:nvSpPr>
        <p:spPr/>
        <p:txBody>
          <a:bodyPr/>
          <a:lstStyle/>
          <a:p>
            <a:fld id="{E7876C89-BD24-4830-8E0F-8FDF6C913B2A}" type="datetimeFigureOut">
              <a:rPr lang="en-GB" smtClean="0"/>
              <a:t>24/07/2023</a:t>
            </a:fld>
            <a:endParaRPr lang="en-GB" dirty="0"/>
          </a:p>
        </p:txBody>
      </p:sp>
      <p:sp>
        <p:nvSpPr>
          <p:cNvPr id="3" name="Footer Placeholder 2">
            <a:extLst>
              <a:ext uri="{FF2B5EF4-FFF2-40B4-BE49-F238E27FC236}">
                <a16:creationId xmlns:a16="http://schemas.microsoft.com/office/drawing/2014/main" id="{768E9B57-EBD4-01F0-4F01-A3CCCD3A80E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A669517A-A792-9C2D-3DC8-F8D78E584D39}"/>
              </a:ext>
            </a:extLst>
          </p:cNvPr>
          <p:cNvSpPr>
            <a:spLocks noGrp="1"/>
          </p:cNvSpPr>
          <p:nvPr>
            <p:ph type="sldNum" sz="quarter" idx="12"/>
          </p:nvPr>
        </p:nvSpPr>
        <p:spPr/>
        <p:txBody>
          <a:bodyPr/>
          <a:lstStyle/>
          <a:p>
            <a:fld id="{085717FF-B4AF-4E20-B748-3EC90E415C5E}" type="slidenum">
              <a:rPr lang="en-GB" smtClean="0"/>
              <a:t>‹#›</a:t>
            </a:fld>
            <a:endParaRPr lang="en-GB" dirty="0"/>
          </a:p>
        </p:txBody>
      </p:sp>
    </p:spTree>
    <p:extLst>
      <p:ext uri="{BB962C8B-B14F-4D97-AF65-F5344CB8AC3E}">
        <p14:creationId xmlns:p14="http://schemas.microsoft.com/office/powerpoint/2010/main" val="112144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0F26D-CD79-445E-B721-78D2E5F4A2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716E551-0C87-9900-BCB4-5DCCAF84EA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DEE9A05-B241-DDAA-83A3-EEF494597C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355C84-97D6-BD1F-9FD0-AE92B363C7D5}"/>
              </a:ext>
            </a:extLst>
          </p:cNvPr>
          <p:cNvSpPr>
            <a:spLocks noGrp="1"/>
          </p:cNvSpPr>
          <p:nvPr>
            <p:ph type="dt" sz="half" idx="10"/>
          </p:nvPr>
        </p:nvSpPr>
        <p:spPr/>
        <p:txBody>
          <a:bodyPr/>
          <a:lstStyle/>
          <a:p>
            <a:fld id="{E7876C89-BD24-4830-8E0F-8FDF6C913B2A}" type="datetimeFigureOut">
              <a:rPr lang="en-GB" smtClean="0"/>
              <a:t>24/07/2023</a:t>
            </a:fld>
            <a:endParaRPr lang="en-GB" dirty="0"/>
          </a:p>
        </p:txBody>
      </p:sp>
      <p:sp>
        <p:nvSpPr>
          <p:cNvPr id="6" name="Footer Placeholder 5">
            <a:extLst>
              <a:ext uri="{FF2B5EF4-FFF2-40B4-BE49-F238E27FC236}">
                <a16:creationId xmlns:a16="http://schemas.microsoft.com/office/drawing/2014/main" id="{94DF41BC-6388-0031-B667-34247A4A6EA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D0E96C2-7EF6-F51B-E53F-3896A2D51422}"/>
              </a:ext>
            </a:extLst>
          </p:cNvPr>
          <p:cNvSpPr>
            <a:spLocks noGrp="1"/>
          </p:cNvSpPr>
          <p:nvPr>
            <p:ph type="sldNum" sz="quarter" idx="12"/>
          </p:nvPr>
        </p:nvSpPr>
        <p:spPr/>
        <p:txBody>
          <a:bodyPr/>
          <a:lstStyle/>
          <a:p>
            <a:fld id="{085717FF-B4AF-4E20-B748-3EC90E415C5E}" type="slidenum">
              <a:rPr lang="en-GB" smtClean="0"/>
              <a:t>‹#›</a:t>
            </a:fld>
            <a:endParaRPr lang="en-GB" dirty="0"/>
          </a:p>
        </p:txBody>
      </p:sp>
    </p:spTree>
    <p:extLst>
      <p:ext uri="{BB962C8B-B14F-4D97-AF65-F5344CB8AC3E}">
        <p14:creationId xmlns:p14="http://schemas.microsoft.com/office/powerpoint/2010/main" val="3348300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23359-AD32-0F3B-F4ED-AD562349CA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AADDE8C-8A00-17E1-E619-307D3B97D1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6CC4A1E8-D5BF-A269-B582-51DB3DD4E9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01B19-DE8E-6D98-3C0D-9712192E91A6}"/>
              </a:ext>
            </a:extLst>
          </p:cNvPr>
          <p:cNvSpPr>
            <a:spLocks noGrp="1"/>
          </p:cNvSpPr>
          <p:nvPr>
            <p:ph type="dt" sz="half" idx="10"/>
          </p:nvPr>
        </p:nvSpPr>
        <p:spPr/>
        <p:txBody>
          <a:bodyPr/>
          <a:lstStyle/>
          <a:p>
            <a:fld id="{E7876C89-BD24-4830-8E0F-8FDF6C913B2A}" type="datetimeFigureOut">
              <a:rPr lang="en-GB" smtClean="0"/>
              <a:t>24/07/2023</a:t>
            </a:fld>
            <a:endParaRPr lang="en-GB" dirty="0"/>
          </a:p>
        </p:txBody>
      </p:sp>
      <p:sp>
        <p:nvSpPr>
          <p:cNvPr id="6" name="Footer Placeholder 5">
            <a:extLst>
              <a:ext uri="{FF2B5EF4-FFF2-40B4-BE49-F238E27FC236}">
                <a16:creationId xmlns:a16="http://schemas.microsoft.com/office/drawing/2014/main" id="{5BEB131A-E00A-81D4-F0E2-20165BDC8DB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0A90147-5BC5-1450-078F-2A70E4D0B028}"/>
              </a:ext>
            </a:extLst>
          </p:cNvPr>
          <p:cNvSpPr>
            <a:spLocks noGrp="1"/>
          </p:cNvSpPr>
          <p:nvPr>
            <p:ph type="sldNum" sz="quarter" idx="12"/>
          </p:nvPr>
        </p:nvSpPr>
        <p:spPr/>
        <p:txBody>
          <a:bodyPr/>
          <a:lstStyle/>
          <a:p>
            <a:fld id="{085717FF-B4AF-4E20-B748-3EC90E415C5E}" type="slidenum">
              <a:rPr lang="en-GB" smtClean="0"/>
              <a:t>‹#›</a:t>
            </a:fld>
            <a:endParaRPr lang="en-GB" dirty="0"/>
          </a:p>
        </p:txBody>
      </p:sp>
    </p:spTree>
    <p:extLst>
      <p:ext uri="{BB962C8B-B14F-4D97-AF65-F5344CB8AC3E}">
        <p14:creationId xmlns:p14="http://schemas.microsoft.com/office/powerpoint/2010/main" val="3411300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95C819-1C02-BCAE-99AE-878F79110C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CA9AF6-C77E-2342-E42F-C18F7BECB9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A3FAFE-CC08-CFA6-6499-D447BC09C1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876C89-BD24-4830-8E0F-8FDF6C913B2A}" type="datetimeFigureOut">
              <a:rPr lang="en-GB" smtClean="0"/>
              <a:t>24/07/2023</a:t>
            </a:fld>
            <a:endParaRPr lang="en-GB" dirty="0"/>
          </a:p>
        </p:txBody>
      </p:sp>
      <p:sp>
        <p:nvSpPr>
          <p:cNvPr id="5" name="Footer Placeholder 4">
            <a:extLst>
              <a:ext uri="{FF2B5EF4-FFF2-40B4-BE49-F238E27FC236}">
                <a16:creationId xmlns:a16="http://schemas.microsoft.com/office/drawing/2014/main" id="{52A834DB-5903-0D61-0DD1-A1CA9323B0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CEA777A5-8A91-9B90-E2FA-485A92848A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5717FF-B4AF-4E20-B748-3EC90E415C5E}" type="slidenum">
              <a:rPr lang="en-GB" smtClean="0"/>
              <a:t>‹#›</a:t>
            </a:fld>
            <a:endParaRPr lang="en-GB" dirty="0"/>
          </a:p>
        </p:txBody>
      </p:sp>
    </p:spTree>
    <p:extLst>
      <p:ext uri="{BB962C8B-B14F-4D97-AF65-F5344CB8AC3E}">
        <p14:creationId xmlns:p14="http://schemas.microsoft.com/office/powerpoint/2010/main" val="1753121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Angie.Prysor-Jones@henry.org.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47733-1F9F-DDBD-FAD7-52FAD128D65C}"/>
              </a:ext>
            </a:extLst>
          </p:cNvPr>
          <p:cNvSpPr>
            <a:spLocks noGrp="1"/>
          </p:cNvSpPr>
          <p:nvPr>
            <p:ph type="ctrTitle"/>
          </p:nvPr>
        </p:nvSpPr>
        <p:spPr>
          <a:xfrm>
            <a:off x="1318956" y="1607128"/>
            <a:ext cx="9144000" cy="2479675"/>
          </a:xfrm>
        </p:spPr>
        <p:txBody>
          <a:bodyPr>
            <a:normAutofit/>
          </a:bodyPr>
          <a:lstStyle/>
          <a:p>
            <a:r>
              <a:rPr lang="en-GB" sz="3200" b="1" dirty="0"/>
              <a:t>Randomised Control Trial</a:t>
            </a:r>
          </a:p>
        </p:txBody>
      </p:sp>
      <p:sp>
        <p:nvSpPr>
          <p:cNvPr id="3" name="Subtitle 2">
            <a:extLst>
              <a:ext uri="{FF2B5EF4-FFF2-40B4-BE49-F238E27FC236}">
                <a16:creationId xmlns:a16="http://schemas.microsoft.com/office/drawing/2014/main" id="{E1D377EB-D613-1970-7F09-592F4BE07BCA}"/>
              </a:ext>
            </a:extLst>
          </p:cNvPr>
          <p:cNvSpPr>
            <a:spLocks noGrp="1"/>
          </p:cNvSpPr>
          <p:nvPr>
            <p:ph type="subTitle" idx="1"/>
          </p:nvPr>
        </p:nvSpPr>
        <p:spPr>
          <a:xfrm>
            <a:off x="1318956" y="4086803"/>
            <a:ext cx="9144000" cy="1655762"/>
          </a:xfrm>
        </p:spPr>
        <p:txBody>
          <a:bodyPr/>
          <a:lstStyle/>
          <a:p>
            <a:r>
              <a:rPr lang="en-GB" dirty="0"/>
              <a:t>For </a:t>
            </a:r>
            <a:r>
              <a:rPr lang="en-GB" i="1" dirty="0"/>
              <a:t>Healthy Families Right from the Start</a:t>
            </a:r>
          </a:p>
          <a:p>
            <a:r>
              <a:rPr lang="en-GB" dirty="0">
                <a:solidFill>
                  <a:srgbClr val="FF0000"/>
                </a:solidFill>
              </a:rPr>
              <a:t>Would your area like to join this?</a:t>
            </a:r>
          </a:p>
        </p:txBody>
      </p:sp>
      <p:pic>
        <p:nvPicPr>
          <p:cNvPr id="4" name="Google Shape;127;p2">
            <a:extLst>
              <a:ext uri="{FF2B5EF4-FFF2-40B4-BE49-F238E27FC236}">
                <a16:creationId xmlns:a16="http://schemas.microsoft.com/office/drawing/2014/main" id="{27197D27-347B-719A-BF17-CCAE6C81A4CE}"/>
              </a:ext>
            </a:extLst>
          </p:cNvPr>
          <p:cNvPicPr preferRelativeResize="0"/>
          <p:nvPr/>
        </p:nvPicPr>
        <p:blipFill rotWithShape="1">
          <a:blip r:embed="rId2">
            <a:alphaModFix/>
          </a:blip>
          <a:srcRect/>
          <a:stretch/>
        </p:blipFill>
        <p:spPr>
          <a:xfrm>
            <a:off x="4860231" y="595745"/>
            <a:ext cx="1839776" cy="1296000"/>
          </a:xfrm>
          <a:prstGeom prst="rect">
            <a:avLst/>
          </a:prstGeom>
          <a:noFill/>
          <a:ln>
            <a:noFill/>
          </a:ln>
        </p:spPr>
      </p:pic>
    </p:spTree>
    <p:extLst>
      <p:ext uri="{BB962C8B-B14F-4D97-AF65-F5344CB8AC3E}">
        <p14:creationId xmlns:p14="http://schemas.microsoft.com/office/powerpoint/2010/main" val="1255641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09238-E096-EF8B-565F-F791336D2087}"/>
              </a:ext>
            </a:extLst>
          </p:cNvPr>
          <p:cNvSpPr>
            <a:spLocks noGrp="1"/>
          </p:cNvSpPr>
          <p:nvPr>
            <p:ph type="title"/>
          </p:nvPr>
        </p:nvSpPr>
        <p:spPr/>
        <p:txBody>
          <a:bodyPr/>
          <a:lstStyle/>
          <a:p>
            <a:r>
              <a:rPr lang="en-GB" b="1" dirty="0">
                <a:solidFill>
                  <a:srgbClr val="92D050"/>
                </a:solidFill>
              </a:rPr>
              <a:t>What questions will the trial be asking</a:t>
            </a:r>
          </a:p>
        </p:txBody>
      </p:sp>
      <p:sp>
        <p:nvSpPr>
          <p:cNvPr id="3" name="Content Placeholder 2">
            <a:extLst>
              <a:ext uri="{FF2B5EF4-FFF2-40B4-BE49-F238E27FC236}">
                <a16:creationId xmlns:a16="http://schemas.microsoft.com/office/drawing/2014/main" id="{40BAD386-E178-046A-294C-807895FDD914}"/>
              </a:ext>
            </a:extLst>
          </p:cNvPr>
          <p:cNvSpPr>
            <a:spLocks noGrp="1"/>
          </p:cNvSpPr>
          <p:nvPr>
            <p:ph idx="1"/>
          </p:nvPr>
        </p:nvSpPr>
        <p:spPr/>
        <p:txBody>
          <a:bodyPr/>
          <a:lstStyle/>
          <a:p>
            <a:r>
              <a:rPr lang="en-GB" dirty="0"/>
              <a:t>What is the effectiveness &amp; cost-effectiveness of HENRY in terms of reducing the risk of obesity in children?</a:t>
            </a:r>
          </a:p>
          <a:p>
            <a:r>
              <a:rPr lang="en-GB" dirty="0"/>
              <a:t>Does HENRY influence rates of obesity in parents, siblings and health practitioners who have attended the training?</a:t>
            </a:r>
          </a:p>
          <a:p>
            <a:r>
              <a:rPr lang="en-GB" dirty="0"/>
              <a:t>What does the obesity system in which the HENRY programmes are positioned locally look like?</a:t>
            </a:r>
          </a:p>
          <a:p>
            <a:r>
              <a:rPr lang="en-GB" dirty="0"/>
              <a:t>What role does HENRY play in childhood obesity prevention within the wider system?</a:t>
            </a:r>
          </a:p>
        </p:txBody>
      </p:sp>
    </p:spTree>
    <p:extLst>
      <p:ext uri="{BB962C8B-B14F-4D97-AF65-F5344CB8AC3E}">
        <p14:creationId xmlns:p14="http://schemas.microsoft.com/office/powerpoint/2010/main" val="2978597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A7A23-813B-4175-46EB-6C63E76B2530}"/>
              </a:ext>
            </a:extLst>
          </p:cNvPr>
          <p:cNvSpPr>
            <a:spLocks noGrp="1"/>
          </p:cNvSpPr>
          <p:nvPr>
            <p:ph type="title"/>
          </p:nvPr>
        </p:nvSpPr>
        <p:spPr>
          <a:xfrm>
            <a:off x="949037" y="226579"/>
            <a:ext cx="10515600" cy="1325563"/>
          </a:xfrm>
        </p:spPr>
        <p:txBody>
          <a:bodyPr/>
          <a:lstStyle/>
          <a:p>
            <a:r>
              <a:rPr lang="en-GB" b="1" dirty="0">
                <a:solidFill>
                  <a:srgbClr val="92D050"/>
                </a:solidFill>
              </a:rPr>
              <a:t>What are the advantages of being involved in the trial?</a:t>
            </a:r>
          </a:p>
        </p:txBody>
      </p:sp>
      <p:sp>
        <p:nvSpPr>
          <p:cNvPr id="3" name="Content Placeholder 2">
            <a:extLst>
              <a:ext uri="{FF2B5EF4-FFF2-40B4-BE49-F238E27FC236}">
                <a16:creationId xmlns:a16="http://schemas.microsoft.com/office/drawing/2014/main" id="{E2348721-3418-4F6D-19CA-6D066441E44B}"/>
              </a:ext>
            </a:extLst>
          </p:cNvPr>
          <p:cNvSpPr>
            <a:spLocks noGrp="1"/>
          </p:cNvSpPr>
          <p:nvPr>
            <p:ph idx="1"/>
          </p:nvPr>
        </p:nvSpPr>
        <p:spPr/>
        <p:txBody>
          <a:bodyPr/>
          <a:lstStyle/>
          <a:p>
            <a:r>
              <a:rPr lang="en-GB" dirty="0"/>
              <a:t>Being part of “gold standard” testing and learning about the impact of HENRY</a:t>
            </a:r>
          </a:p>
          <a:p>
            <a:r>
              <a:rPr lang="en-GB" dirty="0"/>
              <a:t>Financial support for training (ca. £1.5 – 2k per area)</a:t>
            </a:r>
          </a:p>
          <a:p>
            <a:r>
              <a:rPr lang="en-GB" dirty="0"/>
              <a:t>Parents participating will receive a total of £30 in food vouchers for providing data at baseline, completion and follow up</a:t>
            </a:r>
          </a:p>
          <a:p>
            <a:r>
              <a:rPr lang="en-GB" dirty="0"/>
              <a:t>Local staff will receive brief training in screening, recruitment and consenting participants</a:t>
            </a:r>
          </a:p>
        </p:txBody>
      </p:sp>
    </p:spTree>
    <p:extLst>
      <p:ext uri="{BB962C8B-B14F-4D97-AF65-F5344CB8AC3E}">
        <p14:creationId xmlns:p14="http://schemas.microsoft.com/office/powerpoint/2010/main" val="708784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71B3B-B8FD-82B9-A02F-A70F3D2DCB73}"/>
              </a:ext>
            </a:extLst>
          </p:cNvPr>
          <p:cNvSpPr>
            <a:spLocks noGrp="1"/>
          </p:cNvSpPr>
          <p:nvPr>
            <p:ph type="title"/>
          </p:nvPr>
        </p:nvSpPr>
        <p:spPr>
          <a:xfrm>
            <a:off x="838200" y="351271"/>
            <a:ext cx="10515600" cy="1325563"/>
          </a:xfrm>
        </p:spPr>
        <p:txBody>
          <a:bodyPr>
            <a:normAutofit/>
          </a:bodyPr>
          <a:lstStyle/>
          <a:p>
            <a:r>
              <a:rPr lang="en-GB" b="1" dirty="0">
                <a:solidFill>
                  <a:srgbClr val="92D050"/>
                </a:solidFill>
              </a:rPr>
              <a:t>Is my local authority eligible to join the RCT?</a:t>
            </a:r>
          </a:p>
        </p:txBody>
      </p:sp>
      <p:sp>
        <p:nvSpPr>
          <p:cNvPr id="3" name="Content Placeholder 2">
            <a:extLst>
              <a:ext uri="{FF2B5EF4-FFF2-40B4-BE49-F238E27FC236}">
                <a16:creationId xmlns:a16="http://schemas.microsoft.com/office/drawing/2014/main" id="{3DAE0316-C891-877E-E5BB-F6078DCF1F0E}"/>
              </a:ext>
            </a:extLst>
          </p:cNvPr>
          <p:cNvSpPr>
            <a:spLocks noGrp="1"/>
          </p:cNvSpPr>
          <p:nvPr>
            <p:ph idx="1"/>
          </p:nvPr>
        </p:nvSpPr>
        <p:spPr/>
        <p:txBody>
          <a:bodyPr>
            <a:normAutofit fontScale="70000" lnSpcReduction="20000"/>
          </a:bodyPr>
          <a:lstStyle/>
          <a:p>
            <a:r>
              <a:rPr lang="en-GB" dirty="0"/>
              <a:t>Eligibility:  you would be eligible if you have at least two “HENRY naïve” centres (or any larger even number)</a:t>
            </a:r>
          </a:p>
          <a:p>
            <a:r>
              <a:rPr lang="en-GB" dirty="0"/>
              <a:t>A naïve centre is one:  not currently delivering HENRY programmes</a:t>
            </a:r>
          </a:p>
          <a:p>
            <a:pPr marL="0" indent="0">
              <a:buNone/>
            </a:pPr>
            <a:r>
              <a:rPr lang="en-GB" dirty="0"/>
              <a:t>                                            (nor done so within the last 2 years)</a:t>
            </a:r>
          </a:p>
          <a:p>
            <a:pPr marL="0" indent="0">
              <a:buNone/>
            </a:pPr>
            <a:endParaRPr lang="en-GB" dirty="0"/>
          </a:p>
          <a:p>
            <a:pPr marL="0" indent="0">
              <a:buNone/>
            </a:pPr>
            <a:r>
              <a:rPr lang="en-GB" dirty="0"/>
              <a:t>                                            whose staff have not received HENRY Core </a:t>
            </a:r>
          </a:p>
          <a:p>
            <a:pPr marL="0" indent="0">
              <a:buNone/>
            </a:pPr>
            <a:r>
              <a:rPr lang="en-GB" dirty="0"/>
              <a:t>                                            nor Group Facilitation Training</a:t>
            </a:r>
          </a:p>
          <a:p>
            <a:pPr marL="0" indent="0">
              <a:buNone/>
            </a:pPr>
            <a:endParaRPr lang="en-GB" dirty="0"/>
          </a:p>
          <a:p>
            <a:pPr marL="0" indent="0">
              <a:buNone/>
            </a:pPr>
            <a:r>
              <a:rPr lang="en-GB" dirty="0"/>
              <a:t>                                            which doesn’t share trained staff with another </a:t>
            </a:r>
          </a:p>
          <a:p>
            <a:pPr marL="0" indent="0">
              <a:buNone/>
            </a:pPr>
            <a:r>
              <a:rPr lang="en-GB" dirty="0"/>
              <a:t>                                            nominated centre (though HV Teams can deliver</a:t>
            </a:r>
          </a:p>
          <a:p>
            <a:pPr marL="0" indent="0">
              <a:buNone/>
            </a:pPr>
            <a:r>
              <a:rPr lang="en-GB" dirty="0"/>
              <a:t>                                            regular clinics)</a:t>
            </a:r>
          </a:p>
          <a:p>
            <a:endParaRPr lang="en-GB" dirty="0"/>
          </a:p>
          <a:p>
            <a:pPr marL="0" indent="0">
              <a:buNone/>
            </a:pPr>
            <a:r>
              <a:rPr lang="en-GB" dirty="0"/>
              <a:t>         </a:t>
            </a:r>
          </a:p>
        </p:txBody>
      </p:sp>
    </p:spTree>
    <p:extLst>
      <p:ext uri="{BB962C8B-B14F-4D97-AF65-F5344CB8AC3E}">
        <p14:creationId xmlns:p14="http://schemas.microsoft.com/office/powerpoint/2010/main" val="2855782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91548-C3FB-307C-629D-F001F5BA033E}"/>
              </a:ext>
            </a:extLst>
          </p:cNvPr>
          <p:cNvSpPr>
            <a:spLocks noGrp="1"/>
          </p:cNvSpPr>
          <p:nvPr>
            <p:ph type="title"/>
          </p:nvPr>
        </p:nvSpPr>
        <p:spPr/>
        <p:txBody>
          <a:bodyPr/>
          <a:lstStyle/>
          <a:p>
            <a:r>
              <a:rPr lang="en-GB" b="1" dirty="0">
                <a:solidFill>
                  <a:srgbClr val="92D050"/>
                </a:solidFill>
              </a:rPr>
              <a:t>What will we need to do</a:t>
            </a:r>
            <a:r>
              <a:rPr lang="en-GB" dirty="0">
                <a:solidFill>
                  <a:srgbClr val="92D050"/>
                </a:solidFill>
              </a:rPr>
              <a:t>?</a:t>
            </a:r>
          </a:p>
        </p:txBody>
      </p:sp>
      <p:sp>
        <p:nvSpPr>
          <p:cNvPr id="3" name="Content Placeholder 2">
            <a:extLst>
              <a:ext uri="{FF2B5EF4-FFF2-40B4-BE49-F238E27FC236}">
                <a16:creationId xmlns:a16="http://schemas.microsoft.com/office/drawing/2014/main" id="{C794B045-ABF0-96D6-C2F3-9E1697578340}"/>
              </a:ext>
            </a:extLst>
          </p:cNvPr>
          <p:cNvSpPr>
            <a:spLocks noGrp="1"/>
          </p:cNvSpPr>
          <p:nvPr>
            <p:ph idx="1"/>
          </p:nvPr>
        </p:nvSpPr>
        <p:spPr/>
        <p:txBody>
          <a:bodyPr>
            <a:normAutofit fontScale="92500"/>
          </a:bodyPr>
          <a:lstStyle/>
          <a:p>
            <a:r>
              <a:rPr lang="en-GB" dirty="0"/>
              <a:t>The trials unit will randomise the centres you put forward and half will deliver HENRY and half won’t</a:t>
            </a:r>
          </a:p>
          <a:p>
            <a:r>
              <a:rPr lang="en-GB" dirty="0"/>
              <a:t>The control centres (not delivering) will need to support the recruitment of parents to the study as well and won’t be able to deliver HENRY until after the 12 month follow up data has been collected</a:t>
            </a:r>
          </a:p>
          <a:p>
            <a:r>
              <a:rPr lang="en-GB" dirty="0"/>
              <a:t>After the parents have given consent the parent data will be collected in family homes (or in the centre if preferred), by the Clinical Research Network Teams</a:t>
            </a:r>
          </a:p>
          <a:p>
            <a:r>
              <a:rPr lang="en-GB" dirty="0"/>
              <a:t>In the centres randomised for delivery, it’s delivery as usual – you are just asked to commit to deliver 3 programmes over approx. 18-24 months</a:t>
            </a:r>
          </a:p>
        </p:txBody>
      </p:sp>
    </p:spTree>
    <p:extLst>
      <p:ext uri="{BB962C8B-B14F-4D97-AF65-F5344CB8AC3E}">
        <p14:creationId xmlns:p14="http://schemas.microsoft.com/office/powerpoint/2010/main" val="1775902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2C63A-91B8-FD06-B61E-6CD6FBF9F38C}"/>
              </a:ext>
            </a:extLst>
          </p:cNvPr>
          <p:cNvSpPr>
            <a:spLocks noGrp="1"/>
          </p:cNvSpPr>
          <p:nvPr>
            <p:ph type="title"/>
          </p:nvPr>
        </p:nvSpPr>
        <p:spPr/>
        <p:txBody>
          <a:bodyPr/>
          <a:lstStyle/>
          <a:p>
            <a:r>
              <a:rPr lang="en-GB" b="1" dirty="0">
                <a:solidFill>
                  <a:srgbClr val="92D050"/>
                </a:solidFill>
              </a:rPr>
              <a:t>If you are interested in participating</a:t>
            </a:r>
          </a:p>
        </p:txBody>
      </p:sp>
      <p:sp>
        <p:nvSpPr>
          <p:cNvPr id="3" name="Content Placeholder 2">
            <a:extLst>
              <a:ext uri="{FF2B5EF4-FFF2-40B4-BE49-F238E27FC236}">
                <a16:creationId xmlns:a16="http://schemas.microsoft.com/office/drawing/2014/main" id="{505A17C1-7F75-C58C-3AFA-84EB23233BC3}"/>
              </a:ext>
            </a:extLst>
          </p:cNvPr>
          <p:cNvSpPr>
            <a:spLocks noGrp="1"/>
          </p:cNvSpPr>
          <p:nvPr>
            <p:ph idx="1"/>
          </p:nvPr>
        </p:nvSpPr>
        <p:spPr/>
        <p:txBody>
          <a:bodyPr>
            <a:normAutofit lnSpcReduction="10000"/>
          </a:bodyPr>
          <a:lstStyle/>
          <a:p>
            <a:r>
              <a:rPr lang="en-GB" dirty="0"/>
              <a:t>Please email:  </a:t>
            </a:r>
            <a:r>
              <a:rPr lang="en-GB" dirty="0">
                <a:hlinkClick r:id="rId2"/>
              </a:rPr>
              <a:t>Angie.Prysor-Jones@henry.org.uk</a:t>
            </a:r>
            <a:r>
              <a:rPr lang="en-GB" dirty="0"/>
              <a:t> </a:t>
            </a:r>
          </a:p>
          <a:p>
            <a:pPr marL="0" indent="0">
              <a:buNone/>
            </a:pPr>
            <a:endParaRPr lang="en-GB" dirty="0"/>
          </a:p>
          <a:p>
            <a:pPr marL="0" indent="0">
              <a:buNone/>
            </a:pPr>
            <a:endParaRPr lang="en-GB" dirty="0"/>
          </a:p>
          <a:p>
            <a:pPr marL="0" indent="0">
              <a:buNone/>
            </a:pPr>
            <a:r>
              <a:rPr lang="en-GB" dirty="0"/>
              <a:t>   I can arrange an informal meeting, together with the Trials team (based at York University) who will be able to answer any questions</a:t>
            </a:r>
          </a:p>
          <a:p>
            <a:pPr marL="0" indent="0">
              <a:buNone/>
            </a:pPr>
            <a:endParaRPr lang="en-GB" dirty="0"/>
          </a:p>
          <a:p>
            <a:pPr marL="0" indent="0">
              <a:buNone/>
            </a:pPr>
            <a:r>
              <a:rPr lang="en-GB" dirty="0"/>
              <a:t>And/or I can send you a full information pack</a:t>
            </a:r>
          </a:p>
          <a:p>
            <a:pPr marL="0" indent="0">
              <a:buNone/>
            </a:pPr>
            <a:endParaRPr lang="en-GB" dirty="0"/>
          </a:p>
          <a:p>
            <a:pPr marL="0" indent="0" algn="ctr">
              <a:buNone/>
            </a:pPr>
            <a:r>
              <a:rPr lang="en-GB" dirty="0"/>
              <a:t> THANK YOU !</a:t>
            </a:r>
          </a:p>
        </p:txBody>
      </p:sp>
    </p:spTree>
    <p:extLst>
      <p:ext uri="{BB962C8B-B14F-4D97-AF65-F5344CB8AC3E}">
        <p14:creationId xmlns:p14="http://schemas.microsoft.com/office/powerpoint/2010/main" val="3298396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438</Words>
  <Application>Microsoft Office PowerPoint</Application>
  <PresentationFormat>Widescreen</PresentationFormat>
  <Paragraphs>40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Randomised Control Trial</vt:lpstr>
      <vt:lpstr>What questions will the trial be asking</vt:lpstr>
      <vt:lpstr>What are the advantages of being involved in the trial?</vt:lpstr>
      <vt:lpstr>Is my local authority eligible to join the RCT?</vt:lpstr>
      <vt:lpstr>What will we need to do?</vt:lpstr>
      <vt:lpstr>If you are interested in participating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Control Trial</dc:title>
  <dc:creator>Angie Prysor-Jones</dc:creator>
  <cp:lastModifiedBy>Penny D'Souza</cp:lastModifiedBy>
  <cp:revision>2</cp:revision>
  <dcterms:created xsi:type="dcterms:W3CDTF">2023-07-03T14:36:03Z</dcterms:created>
  <dcterms:modified xsi:type="dcterms:W3CDTF">2023-07-24T15:02:32Z</dcterms:modified>
</cp:coreProperties>
</file>